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83" r:id="rId2"/>
    <p:sldId id="277" r:id="rId3"/>
    <p:sldId id="280" r:id="rId4"/>
    <p:sldId id="281" r:id="rId5"/>
    <p:sldId id="282" r:id="rId6"/>
    <p:sldId id="257" r:id="rId7"/>
    <p:sldId id="258" r:id="rId8"/>
    <p:sldId id="278" r:id="rId9"/>
    <p:sldId id="284" r:id="rId10"/>
    <p:sldId id="285" r:id="rId11"/>
    <p:sldId id="286" r:id="rId12"/>
    <p:sldId id="288" r:id="rId13"/>
    <p:sldId id="28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81" autoAdjust="0"/>
  </p:normalViewPr>
  <p:slideViewPr>
    <p:cSldViewPr>
      <p:cViewPr varScale="1">
        <p:scale>
          <a:sx n="48" d="100"/>
          <a:sy n="48" d="100"/>
        </p:scale>
        <p:origin x="-11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96" y="1617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46ED5-434A-4DB4-BFDF-626ACBCCB435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8219FC-D422-409B-9FDF-09879807FA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219FC-D422-409B-9FDF-09879807FA8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U01_2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412776"/>
            <a:ext cx="9396536" cy="8550573"/>
          </a:xfrm>
        </p:spPr>
      </p:pic>
      <p:sp>
        <p:nvSpPr>
          <p:cNvPr id="5" name="TextBox 4"/>
          <p:cNvSpPr txBox="1"/>
          <p:nvPr/>
        </p:nvSpPr>
        <p:spPr>
          <a:xfrm>
            <a:off x="1115616" y="620688"/>
            <a:ext cx="5469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Металлы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9953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Учитель химии Чекурова Е.В.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42853"/>
            <a:ext cx="7772400" cy="714379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Задачи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92696"/>
            <a:ext cx="8606222" cy="5786478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endParaRPr lang="ru-RU" sz="2400" dirty="0" smtClean="0"/>
          </a:p>
          <a:p>
            <a:pPr marL="457200" indent="-457200" algn="l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1.Рассмотреть тип химической связи, </a:t>
            </a:r>
          </a:p>
          <a:p>
            <a:pPr marL="457200" indent="-457200" algn="l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кристаллическую решетку и общие физические свойства металлов как следствие общности.                                                                      2.Рассмотреть изменения в строении атомов металлов и восстановительно-окислительных свойств, связи с положением в ПСХЭ Д, И. Менделеева. </a:t>
            </a:r>
          </a:p>
          <a:p>
            <a:pPr algn="l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3. Изучить общие химические свойства металлов. </a:t>
            </a:r>
          </a:p>
          <a:p>
            <a:pPr algn="l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4.Развивать умения пользоваться опорными знаниями, закреплять умения и навыки выполнения химического эксперимента; закреплять умения составлять уравнения реакций;</a:t>
            </a:r>
          </a:p>
          <a:p>
            <a:pPr algn="l"/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858280" y="6572272"/>
            <a:ext cx="113722" cy="11372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43852" cy="145733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Химическая связь в металлах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142984"/>
            <a:ext cx="8643998" cy="5000660"/>
          </a:xfrm>
        </p:spPr>
        <p:txBody>
          <a:bodyPr>
            <a:normAutofit/>
          </a:bodyPr>
          <a:lstStyle/>
          <a:p>
            <a:pPr algn="l"/>
            <a:endParaRPr lang="ru-RU" sz="2400" dirty="0" smtClean="0">
              <a:solidFill>
                <a:schemeClr val="tx1"/>
              </a:solidFill>
            </a:endParaRP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В узлах кристаллической решётки </a:t>
            </a:r>
            <a:r>
              <a:rPr lang="ru-RU" sz="2400" dirty="0" err="1" smtClean="0">
                <a:solidFill>
                  <a:schemeClr val="tx1"/>
                </a:solidFill>
              </a:rPr>
              <a:t>атом-ионы</a:t>
            </a:r>
            <a:r>
              <a:rPr lang="ru-RU" sz="2400" dirty="0" smtClean="0">
                <a:solidFill>
                  <a:schemeClr val="tx1"/>
                </a:solidFill>
              </a:rPr>
              <a:t>, между которыми свободно перемещаются свободные электроны («электронный газ»)</a:t>
            </a:r>
          </a:p>
          <a:p>
            <a:pPr algn="l"/>
            <a:endParaRPr lang="ru-RU" sz="2400" dirty="0" smtClean="0">
              <a:solidFill>
                <a:schemeClr val="tx1"/>
              </a:solidFill>
            </a:endParaRP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                   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     Металлическая связь – </a:t>
            </a:r>
            <a:r>
              <a:rPr lang="ru-RU" sz="2400" dirty="0" err="1" smtClean="0">
                <a:solidFill>
                  <a:schemeClr val="tx1"/>
                </a:solidFill>
              </a:rPr>
              <a:t>связь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между </a:t>
            </a:r>
            <a:r>
              <a:rPr lang="ru-RU" sz="2400" dirty="0" err="1" smtClean="0">
                <a:solidFill>
                  <a:schemeClr val="tx1"/>
                </a:solidFill>
              </a:rPr>
              <a:t>атом-ионами</a:t>
            </a:r>
            <a:r>
              <a:rPr lang="ru-RU" sz="2400" dirty="0" smtClean="0">
                <a:solidFill>
                  <a:schemeClr val="tx1"/>
                </a:solidFill>
              </a:rPr>
              <a:t> и относительно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свободными электронами за счёт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сил электростатического притяжения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                   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/>
            <a:endParaRPr lang="ru-RU" sz="2400" dirty="0" smtClean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857628"/>
            <a:ext cx="283845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2428868"/>
            <a:ext cx="11525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8786842" y="6572272"/>
            <a:ext cx="142876" cy="11372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861048"/>
            <a:ext cx="283845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Физические свойства металлов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571612"/>
            <a:ext cx="7786742" cy="485778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600" dirty="0" smtClean="0">
                <a:solidFill>
                  <a:schemeClr val="tx1"/>
                </a:solidFill>
              </a:rPr>
              <a:t>                                        теплопроводность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                                                   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      </a:t>
            </a:r>
            <a:r>
              <a:rPr lang="ru-RU" sz="2600" dirty="0" smtClean="0">
                <a:solidFill>
                  <a:schemeClr val="tx1"/>
                </a:solidFill>
              </a:rPr>
              <a:t>твёрдость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           </a:t>
            </a:r>
            <a:r>
              <a:rPr lang="ru-RU" sz="2600" dirty="0" smtClean="0">
                <a:solidFill>
                  <a:schemeClr val="tx1"/>
                </a:solidFill>
              </a:rPr>
              <a:t>плотность</a:t>
            </a:r>
          </a:p>
          <a:p>
            <a:r>
              <a:rPr lang="ru-RU" sz="4000" dirty="0" err="1" smtClean="0">
                <a:solidFill>
                  <a:schemeClr val="tx1"/>
                </a:solidFill>
              </a:rPr>
              <a:t>Ме</a:t>
            </a:r>
            <a:endParaRPr lang="ru-RU" sz="4300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sz="2600" dirty="0" smtClean="0">
                <a:solidFill>
                  <a:schemeClr val="tx1"/>
                </a:solidFill>
              </a:rPr>
              <a:t>металлический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      </a:t>
            </a:r>
            <a:r>
              <a:rPr lang="ru-RU" sz="2600" dirty="0" smtClean="0">
                <a:solidFill>
                  <a:schemeClr val="tx1"/>
                </a:solidFill>
              </a:rPr>
              <a:t>пластичность</a:t>
            </a:r>
          </a:p>
          <a:p>
            <a:pPr algn="l"/>
            <a:r>
              <a:rPr lang="ru-RU" sz="2600" dirty="0" smtClean="0">
                <a:solidFill>
                  <a:schemeClr val="tx1"/>
                </a:solidFill>
              </a:rPr>
              <a:t>      блеск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                  </a:t>
            </a:r>
            <a:r>
              <a:rPr lang="ru-RU" sz="2400" dirty="0" smtClean="0">
                <a:solidFill>
                  <a:schemeClr val="tx1"/>
                </a:solidFill>
              </a:rPr>
              <a:t>и</a:t>
            </a:r>
            <a:r>
              <a:rPr lang="ru-RU" sz="2600" dirty="0" smtClean="0">
                <a:solidFill>
                  <a:schemeClr val="tx1"/>
                </a:solidFill>
              </a:rPr>
              <a:t> ковкость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    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                             </a:t>
            </a:r>
            <a:r>
              <a:rPr lang="ru-RU" sz="2600" dirty="0" smtClean="0">
                <a:solidFill>
                  <a:schemeClr val="tx1"/>
                </a:solidFill>
              </a:rPr>
              <a:t>электропроводность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rot="5400000" flipH="1" flipV="1">
            <a:off x="4107653" y="2536025"/>
            <a:ext cx="92869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5072066" y="2928934"/>
            <a:ext cx="1143008" cy="3571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>
            <a:off x="2786050" y="2928934"/>
            <a:ext cx="1428760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0800000" flipV="1">
            <a:off x="2285984" y="3500438"/>
            <a:ext cx="2071702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786314" y="3500438"/>
            <a:ext cx="2000264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3714744" y="4572008"/>
            <a:ext cx="1713718" cy="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8786842" y="6572272"/>
            <a:ext cx="113722" cy="11372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7815290" cy="142876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Физические свойства металлов</a:t>
            </a:r>
            <a:br>
              <a:rPr lang="ru-RU" sz="3200" dirty="0" smtClean="0">
                <a:solidFill>
                  <a:srgbClr val="0070C0"/>
                </a:solidFill>
              </a:rPr>
            </a:br>
            <a:r>
              <a:rPr lang="ru-RU" sz="3200" dirty="0" smtClean="0">
                <a:solidFill>
                  <a:srgbClr val="0070C0"/>
                </a:solidFill>
              </a:rPr>
              <a:t>(продолжение)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2000240"/>
            <a:ext cx="8072494" cy="4500594"/>
          </a:xfrm>
        </p:spPr>
        <p:txBody>
          <a:bodyPr/>
          <a:lstStyle/>
          <a:p>
            <a:endParaRPr lang="ru-RU" dirty="0" smtClean="0"/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                                   </a:t>
            </a:r>
            <a:r>
              <a:rPr lang="ru-RU" sz="2400" dirty="0" smtClean="0">
                <a:solidFill>
                  <a:schemeClr val="tx1"/>
                </a:solidFill>
              </a:rPr>
              <a:t>Физические свойства металлов:       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пластичность, металлический блеск,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теплопроводность  и  </a:t>
            </a:r>
            <a:r>
              <a:rPr lang="ru-RU" sz="2400" dirty="0" err="1" smtClean="0">
                <a:solidFill>
                  <a:schemeClr val="tx1"/>
                </a:solidFill>
              </a:rPr>
              <a:t>электропро</a:t>
            </a:r>
            <a:r>
              <a:rPr lang="ru-RU" sz="2400" dirty="0" smtClean="0">
                <a:solidFill>
                  <a:schemeClr val="tx1"/>
                </a:solidFill>
              </a:rPr>
              <a:t>-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водность обусловлены наличием в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кристаллической  решётке металлов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свободных электронов - «электронный газ».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61" y="2500306"/>
            <a:ext cx="2400317" cy="2182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858280" y="6572272"/>
            <a:ext cx="113722" cy="11374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7148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Характеристика элемента – металла по положению в ПСХЭ Д.И.Менделеева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857364"/>
            <a:ext cx="8358246" cy="4572032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</a:t>
            </a:r>
            <a:r>
              <a:rPr lang="en-US" sz="2400" dirty="0" smtClean="0">
                <a:solidFill>
                  <a:schemeClr val="tx1"/>
                </a:solidFill>
              </a:rPr>
              <a:t>Li    B                      </a:t>
            </a:r>
            <a:r>
              <a:rPr lang="ru-RU" sz="2400" dirty="0" smtClean="0">
                <a:solidFill>
                  <a:schemeClr val="tx1"/>
                </a:solidFill>
              </a:rPr>
              <a:t>1.   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Металлы находятся в </a:t>
            </a:r>
            <a:r>
              <a:rPr lang="en-US" sz="2400" dirty="0" smtClean="0">
                <a:solidFill>
                  <a:schemeClr val="tx1"/>
                </a:solidFill>
              </a:rPr>
              <a:t>I-III </a:t>
            </a:r>
            <a:r>
              <a:rPr lang="ru-RU" sz="2400" dirty="0" smtClean="0">
                <a:solidFill>
                  <a:schemeClr val="tx1"/>
                </a:solidFill>
              </a:rPr>
              <a:t>группе главной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подгруппе (</a:t>
            </a:r>
            <a:r>
              <a:rPr lang="ru-RU" sz="2400" dirty="0" err="1" smtClean="0">
                <a:solidFill>
                  <a:schemeClr val="tx1"/>
                </a:solidFill>
              </a:rPr>
              <a:t>искл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r>
              <a:rPr lang="en-US" sz="2400" dirty="0" smtClean="0">
                <a:solidFill>
                  <a:schemeClr val="tx1"/>
                </a:solidFill>
              </a:rPr>
              <a:t>H -1e, H</a:t>
            </a:r>
            <a:r>
              <a:rPr lang="ru-RU" sz="2400" dirty="0" smtClean="0">
                <a:solidFill>
                  <a:schemeClr val="tx1"/>
                </a:solidFill>
              </a:rPr>
              <a:t>е</a:t>
            </a:r>
            <a:r>
              <a:rPr lang="en-US" sz="2400" dirty="0" smtClean="0">
                <a:solidFill>
                  <a:schemeClr val="tx1"/>
                </a:solidFill>
              </a:rPr>
              <a:t>-2e, B-3e</a:t>
            </a:r>
            <a:r>
              <a:rPr lang="ru-RU" sz="2400" dirty="0" smtClean="0">
                <a:solidFill>
                  <a:schemeClr val="tx1"/>
                </a:solidFill>
              </a:rPr>
              <a:t>),  </a:t>
            </a:r>
            <a:r>
              <a:rPr lang="en-US" sz="2400" dirty="0" smtClean="0">
                <a:solidFill>
                  <a:schemeClr val="tx1"/>
                </a:solidFill>
              </a:rPr>
              <a:t>                             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  </a:t>
            </a:r>
            <a:r>
              <a:rPr lang="ru-RU" sz="2400" dirty="0" smtClean="0">
                <a:solidFill>
                  <a:schemeClr val="tx1"/>
                </a:solidFill>
              </a:rPr>
              <a:t>                                а  также в </a:t>
            </a:r>
            <a:r>
              <a:rPr lang="en-US" sz="2400" dirty="0" smtClean="0">
                <a:solidFill>
                  <a:schemeClr val="tx1"/>
                </a:solidFill>
              </a:rPr>
              <a:t>I-VIII </a:t>
            </a:r>
            <a:r>
              <a:rPr lang="ru-RU" sz="2400" dirty="0" smtClean="0">
                <a:solidFill>
                  <a:schemeClr val="tx1"/>
                </a:solidFill>
              </a:rPr>
              <a:t>группах побочной подгруппе.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</a:t>
            </a:r>
            <a:r>
              <a:rPr lang="en-US" sz="2400" dirty="0" smtClean="0">
                <a:solidFill>
                  <a:schemeClr val="tx1"/>
                </a:solidFill>
              </a:rPr>
              <a:t>Fr</a:t>
            </a:r>
            <a:r>
              <a:rPr lang="ru-RU" sz="2400" dirty="0" smtClean="0">
                <a:solidFill>
                  <a:schemeClr val="tx1"/>
                </a:solidFill>
              </a:rPr>
              <a:t>               </a:t>
            </a:r>
            <a:r>
              <a:rPr lang="en-US" sz="2400" dirty="0" smtClean="0">
                <a:solidFill>
                  <a:schemeClr val="tx1"/>
                </a:solidFill>
              </a:rPr>
              <a:t>At</a:t>
            </a:r>
            <a:r>
              <a:rPr lang="ru-RU" sz="2400" dirty="0" smtClean="0">
                <a:solidFill>
                  <a:schemeClr val="tx1"/>
                </a:solidFill>
              </a:rPr>
              <a:t>     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2.     На внешнем энергетическом уровне  у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металлов от 1 до 3-х электронов.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3.     </a:t>
            </a:r>
            <a:r>
              <a:rPr lang="ru-RU" sz="2400" u="sng" dirty="0" smtClean="0">
                <a:solidFill>
                  <a:schemeClr val="tx1"/>
                </a:solidFill>
              </a:rPr>
              <a:t>Ме</a:t>
            </a:r>
            <a:r>
              <a:rPr lang="ru-RU" sz="2400" u="sng" baseline="30000" dirty="0" smtClean="0">
                <a:solidFill>
                  <a:schemeClr val="tx1"/>
                </a:solidFill>
              </a:rPr>
              <a:t>0</a:t>
            </a:r>
            <a:r>
              <a:rPr lang="ru-RU" sz="2400" dirty="0" smtClean="0">
                <a:solidFill>
                  <a:schemeClr val="tx1"/>
                </a:solidFill>
              </a:rPr>
              <a:t>  - </a:t>
            </a:r>
            <a:r>
              <a:rPr lang="ru-RU" sz="2400" dirty="0" err="1" smtClean="0">
                <a:solidFill>
                  <a:schemeClr val="tx1"/>
                </a:solidFill>
              </a:rPr>
              <a:t>п</a:t>
            </a:r>
            <a:r>
              <a:rPr lang="ru-RU" sz="2400" dirty="0" smtClean="0">
                <a:solidFill>
                  <a:schemeClr val="tx1"/>
                </a:solidFill>
              </a:rPr>
              <a:t> е =  </a:t>
            </a:r>
            <a:r>
              <a:rPr lang="ru-RU" sz="2400" dirty="0" err="1" smtClean="0">
                <a:solidFill>
                  <a:schemeClr val="tx1"/>
                </a:solidFill>
              </a:rPr>
              <a:t>Ме</a:t>
            </a:r>
            <a:r>
              <a:rPr lang="en-US" sz="2400" baseline="30000" dirty="0" smtClean="0">
                <a:solidFill>
                  <a:schemeClr val="tx1"/>
                </a:solidFill>
              </a:rPr>
              <a:t>+</a:t>
            </a:r>
            <a:r>
              <a:rPr lang="ru-RU" sz="2400" baseline="30000" dirty="0" err="1" smtClean="0">
                <a:solidFill>
                  <a:schemeClr val="tx1"/>
                </a:solidFill>
              </a:rPr>
              <a:t>п</a:t>
            </a:r>
            <a:r>
              <a:rPr lang="en-US" sz="2400" baseline="300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(</a:t>
            </a:r>
            <a:r>
              <a:rPr lang="ru-RU" sz="2400" dirty="0" smtClean="0">
                <a:solidFill>
                  <a:schemeClr val="tx1"/>
                </a:solidFill>
              </a:rPr>
              <a:t>окисление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восстановитель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4.     Степень окисления металла: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0, +1, +2, +3  (низшая)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+4, +5, +6, +7, +8  (высшая)</a:t>
            </a:r>
            <a:endParaRPr lang="ru-RU" sz="2400" dirty="0">
              <a:solidFill>
                <a:schemeClr val="tx1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rot="16200000" flipH="1">
            <a:off x="1214414" y="2285992"/>
            <a:ext cx="857256" cy="857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785786" y="2285992"/>
            <a:ext cx="428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85786" y="3143248"/>
            <a:ext cx="12858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357158" y="2714620"/>
            <a:ext cx="857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>
            <a:off x="3465505" y="453549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3214678" y="5643578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214678" y="6072206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>
            <a:off x="3000364" y="5857892"/>
            <a:ext cx="428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Управляющая кнопка: домой 11">
            <a:hlinkClick r:id="" action="ppaction://hlinkshowjump?jump=firstslide" highlightClick="1"/>
          </p:cNvPr>
          <p:cNvSpPr/>
          <p:nvPr/>
        </p:nvSpPr>
        <p:spPr>
          <a:xfrm>
            <a:off x="8858280" y="6572272"/>
            <a:ext cx="113722" cy="11372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85728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Изменение металлических свойств в ПСХЭ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286808" cy="4929222"/>
          </a:xfrm>
        </p:spPr>
        <p:txBody>
          <a:bodyPr>
            <a:normAutofit fontScale="92500"/>
          </a:bodyPr>
          <a:lstStyle/>
          <a:p>
            <a:pPr algn="l"/>
            <a:r>
              <a:rPr lang="ru-RU" dirty="0" smtClean="0">
                <a:solidFill>
                  <a:srgbClr val="00B050"/>
                </a:solidFill>
              </a:rPr>
              <a:t>  </a:t>
            </a:r>
            <a:r>
              <a:rPr lang="ru-RU" sz="2400" dirty="0" smtClean="0">
                <a:solidFill>
                  <a:schemeClr val="tx1"/>
                </a:solidFill>
              </a:rPr>
              <a:t>В группах:           металлические свойства усиливаются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                         </a:t>
            </a:r>
            <a:r>
              <a:rPr lang="ru-RU" sz="2400" dirty="0" smtClean="0">
                <a:solidFill>
                  <a:schemeClr val="tx1"/>
                </a:solidFill>
              </a:rPr>
              <a:t>причина: 1.увеличивается заряд ядра,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2.число электронов на внешнем </a:t>
            </a:r>
            <a:r>
              <a:rPr lang="ru-RU" sz="2400" dirty="0" err="1" smtClean="0">
                <a:solidFill>
                  <a:schemeClr val="tx1"/>
                </a:solidFill>
              </a:rPr>
              <a:t>э.у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    не изменяется                                               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3.радиус атома увеличивается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В периодах: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металлические свойства уменьшаются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причина:   1. увеличивается заряд ядра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2. число электронов на внешнем </a:t>
            </a:r>
            <a:r>
              <a:rPr lang="ru-RU" sz="2400" dirty="0" err="1" smtClean="0">
                <a:solidFill>
                  <a:schemeClr val="tx1"/>
                </a:solidFill>
              </a:rPr>
              <a:t>э.у</a:t>
            </a:r>
            <a:r>
              <a:rPr lang="ru-RU" sz="2400" dirty="0" smtClean="0">
                <a:solidFill>
                  <a:schemeClr val="tx1"/>
                </a:solidFill>
              </a:rPr>
              <a:t>.   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 увеличивается 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3. радиус атома уменьшается           </a:t>
            </a:r>
            <a:r>
              <a:rPr lang="ru-RU" sz="2400" dirty="0" smtClean="0">
                <a:solidFill>
                  <a:srgbClr val="00B050"/>
                </a:solidFill>
              </a:rPr>
              <a:t>              </a:t>
            </a:r>
            <a:endParaRPr lang="ru-RU" dirty="0">
              <a:solidFill>
                <a:srgbClr val="00B05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893869" y="2320917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786050" y="4143380"/>
            <a:ext cx="142876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8786842" y="6643710"/>
            <a:ext cx="113722" cy="11372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Используемая литература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928802"/>
            <a:ext cx="7572428" cy="378621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 Малышкина В. «Занимательная химия»- Санкт-Петербург, «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Тригон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», 1998г</a:t>
            </a:r>
          </a:p>
          <a:p>
            <a:pPr algn="l"/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 Габриелян О.С. Настольная книга учителя. Химия. 9 класс/ Габриелян О.С., Остроумов И.Г.-М.: Дрофа, 2002г</a:t>
            </a:r>
          </a:p>
          <a:p>
            <a:pPr algn="l"/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Карцова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А.А. «Химия без формул»-3-е изд., переработанное,- Санкт-Петербург: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Авалон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Азбука – классика, 2005г</a:t>
            </a:r>
          </a:p>
          <a:p>
            <a:pPr algn="l"/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4. «Химия в картинках»- М.: 1998г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786842" y="6500834"/>
            <a:ext cx="185160" cy="1428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638132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М</a:t>
            </a:r>
            <a:r>
              <a:rPr lang="ru-RU" dirty="0" smtClean="0"/>
              <a:t> + неметалл</a:t>
            </a:r>
            <a:br>
              <a:rPr lang="ru-RU" dirty="0" smtClean="0"/>
            </a:b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 + вода</a:t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ru-RU" b="1" dirty="0" smtClean="0">
                <a:solidFill>
                  <a:srgbClr val="FF0000"/>
                </a:solidFill>
              </a:rPr>
              <a:t>Т </a:t>
            </a:r>
            <a:r>
              <a:rPr lang="ru-RU" dirty="0" smtClean="0"/>
              <a:t>+ оксид</a:t>
            </a:r>
            <a:br>
              <a:rPr lang="ru-RU" dirty="0" smtClean="0"/>
            </a:br>
            <a:r>
              <a:rPr lang="ru-RU" dirty="0" smtClean="0"/>
              <a:t>       </a:t>
            </a:r>
            <a:r>
              <a:rPr lang="ru-RU" b="1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+ кислота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Л </a:t>
            </a:r>
            <a:r>
              <a:rPr lang="ru-RU" dirty="0" smtClean="0"/>
              <a:t>+ соль</a:t>
            </a:r>
            <a:br>
              <a:rPr lang="ru-RU" dirty="0" smtClean="0"/>
            </a:br>
            <a:r>
              <a:rPr lang="ru-RU" dirty="0" smtClean="0"/>
              <a:t>      </a:t>
            </a:r>
            <a:r>
              <a:rPr lang="ru-RU" b="1" dirty="0" smtClean="0">
                <a:solidFill>
                  <a:srgbClr val="FF0000"/>
                </a:solidFill>
              </a:rPr>
              <a:t>Л </a:t>
            </a:r>
            <a:r>
              <a:rPr lang="ru-RU" dirty="0" smtClean="0"/>
              <a:t>+ щёлочь</a:t>
            </a:r>
            <a:br>
              <a:rPr lang="ru-RU" dirty="0" smtClean="0"/>
            </a:br>
            <a:r>
              <a:rPr lang="ru-RU" dirty="0" smtClean="0"/>
              <a:t>                  </a:t>
            </a:r>
            <a:r>
              <a:rPr lang="ru-RU" b="1" dirty="0" smtClean="0">
                <a:solidFill>
                  <a:srgbClr val="FF0000"/>
                </a:solidFill>
              </a:rPr>
              <a:t>Ы</a:t>
            </a:r>
            <a:r>
              <a:rPr lang="ru-RU" dirty="0" smtClean="0"/>
              <a:t> + органические вещества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20688"/>
            <a:ext cx="6400800" cy="50181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404664"/>
            <a:ext cx="595840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atin typeface="Calibri" pitchFamily="34" charset="0"/>
              </a:rPr>
              <a:t>Чтобы жизнь свою </a:t>
            </a:r>
          </a:p>
          <a:p>
            <a:pPr algn="ctr"/>
            <a:r>
              <a:rPr lang="ru-RU" sz="4800" b="1" dirty="0" smtClean="0">
                <a:latin typeface="Calibri" pitchFamily="34" charset="0"/>
              </a:rPr>
              <a:t>не подвергать опасности,</a:t>
            </a:r>
          </a:p>
          <a:p>
            <a:pPr algn="ctr"/>
            <a:r>
              <a:rPr lang="ru-RU" sz="4800" b="1" dirty="0" smtClean="0">
                <a:latin typeface="Calibri" pitchFamily="34" charset="0"/>
              </a:rPr>
              <a:t>надо свято соблюдать все правила по </a:t>
            </a:r>
          </a:p>
          <a:p>
            <a:pPr algn="ctr"/>
            <a:r>
              <a:rPr lang="ru-RU" sz="4800" b="1" u="sng" dirty="0" smtClean="0">
                <a:solidFill>
                  <a:srgbClr val="FF0000"/>
                </a:solidFill>
                <a:latin typeface="Calibri" pitchFamily="34" charset="0"/>
              </a:rPr>
              <a:t>технике безопасности</a:t>
            </a:r>
            <a:endParaRPr lang="ru-RU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2" y="4077072"/>
          <a:ext cx="8280920" cy="1062216"/>
        </p:xfrm>
        <a:graphic>
          <a:graphicData uri="http://schemas.openxmlformats.org/drawingml/2006/table">
            <a:tbl>
              <a:tblPr/>
              <a:tblGrid>
                <a:gridCol w="2232248"/>
                <a:gridCol w="2304256"/>
                <a:gridCol w="3744416"/>
              </a:tblGrid>
              <a:tr h="864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Что делал</a:t>
                      </a:r>
                    </a:p>
                  </a:txBody>
                  <a:tcPr marL="61952" marR="619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Что наблюдал</a:t>
                      </a:r>
                    </a:p>
                  </a:txBody>
                  <a:tcPr marL="61952" marR="619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Уравнения реакций</a:t>
                      </a:r>
                    </a:p>
                  </a:txBody>
                  <a:tcPr marL="61952" marR="619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52" marR="619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52" marR="619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52" marR="619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87624" y="404664"/>
            <a:ext cx="684076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alibri" pitchFamily="34" charset="0"/>
              </a:rPr>
              <a:t>3 группа </a:t>
            </a:r>
          </a:p>
          <a:p>
            <a:pPr algn="ctr"/>
            <a:r>
              <a:rPr lang="ru-RU" sz="2000" b="1" dirty="0" smtClean="0">
                <a:latin typeface="Calibri" pitchFamily="34" charset="0"/>
              </a:rPr>
              <a:t>Металл + неметалл</a:t>
            </a:r>
          </a:p>
          <a:p>
            <a:pPr algn="ctr"/>
            <a:endParaRPr lang="ru-RU" dirty="0" smtClean="0">
              <a:latin typeface="Calibri" pitchFamily="34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Calibri" pitchFamily="34" charset="0"/>
              </a:rPr>
              <a:t>4 группа</a:t>
            </a:r>
          </a:p>
          <a:p>
            <a:pPr algn="ctr"/>
            <a:r>
              <a:rPr lang="ru-RU" b="1" dirty="0" smtClean="0">
                <a:latin typeface="Calibri" pitchFamily="34" charset="0"/>
              </a:rPr>
              <a:t>Металл + кислота</a:t>
            </a:r>
          </a:p>
          <a:p>
            <a:pPr algn="ctr"/>
            <a:r>
              <a:rPr lang="ru-RU" b="1" dirty="0" smtClean="0">
                <a:latin typeface="Calibri" pitchFamily="34" charset="0"/>
              </a:rPr>
              <a:t>Металл + оксид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Calibri" pitchFamily="34" charset="0"/>
              </a:rPr>
              <a:t>5 группа</a:t>
            </a:r>
          </a:p>
          <a:p>
            <a:pPr algn="ctr"/>
            <a:r>
              <a:rPr lang="ru-RU" b="1" dirty="0" smtClean="0">
                <a:latin typeface="Calibri" pitchFamily="34" charset="0"/>
              </a:rPr>
              <a:t>Металл +соль менее активного металла</a:t>
            </a:r>
          </a:p>
          <a:p>
            <a:pPr algn="ctr"/>
            <a:r>
              <a:rPr lang="ru-RU" b="1" dirty="0" smtClean="0">
                <a:latin typeface="Calibri" pitchFamily="34" charset="0"/>
              </a:rPr>
              <a:t>Металл + оксид</a:t>
            </a:r>
            <a:endParaRPr lang="ru-RU" dirty="0" smtClean="0">
              <a:latin typeface="Calibri" pitchFamily="34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Calibri" pitchFamily="34" charset="0"/>
              </a:rPr>
              <a:t>6 группа</a:t>
            </a:r>
          </a:p>
          <a:p>
            <a:pPr algn="ctr"/>
            <a:r>
              <a:rPr lang="ru-RU" b="1" dirty="0" smtClean="0">
                <a:latin typeface="Calibri" pitchFamily="34" charset="0"/>
              </a:rPr>
              <a:t>Металл  + вода</a:t>
            </a:r>
          </a:p>
          <a:p>
            <a:pPr algn="ctr"/>
            <a:r>
              <a:rPr lang="ru-RU" b="1" dirty="0" smtClean="0">
                <a:latin typeface="Calibri" pitchFamily="34" charset="0"/>
              </a:rPr>
              <a:t>Металл + щёлочь?</a:t>
            </a:r>
            <a:endParaRPr lang="ru-RU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ru-RU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79" y="908720"/>
            <a:ext cx="64087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Домашнее задание § 20 № 5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7625" y="1700808"/>
            <a:ext cx="64807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Итоги урока. Оценочно – рефлексивный этап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831</TotalTime>
  <Words>498</Words>
  <Application>Microsoft Office PowerPoint</Application>
  <PresentationFormat>Экран (4:3)</PresentationFormat>
  <Paragraphs>97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Задачи</vt:lpstr>
      <vt:lpstr>Химическая связь в металлах</vt:lpstr>
      <vt:lpstr>Физические свойства металлов</vt:lpstr>
      <vt:lpstr>Физические свойства металлов (продолжение)</vt:lpstr>
      <vt:lpstr>Характеристика элемента – металла по положению в ПСХЭ Д.И.Менделеева</vt:lpstr>
      <vt:lpstr>Изменение металлических свойств в ПСХЭ</vt:lpstr>
      <vt:lpstr>Используемая литература</vt:lpstr>
      <vt:lpstr>         М + неметалл Е + вода    Т + оксид        А + кислота  Л + соль       Л + щёлочь                   Ы + органические вещества 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МЕТАЛЛЫ. СТРОЕНИЕ, СВОЙСТВА, ПРИМЕНЕНИЕ</dc:title>
  <cp:lastModifiedBy>User-PC</cp:lastModifiedBy>
  <cp:revision>103</cp:revision>
  <dcterms:modified xsi:type="dcterms:W3CDTF">2017-03-24T07:11:56Z</dcterms:modified>
</cp:coreProperties>
</file>